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  <p:sldId id="263" r:id="rId43"/>
    <p:sldId id="264" r:id="rId44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The Seasons" charset="1" panose="00000000000000000000"/>
      <p:regular r:id="rId12"/>
    </p:embeddedFont>
    <p:embeddedFont>
      <p:font typeface="The Seasons Bold" charset="1" panose="00000000000000000000"/>
      <p:regular r:id="rId13"/>
    </p:embeddedFont>
    <p:embeddedFont>
      <p:font typeface="The Seasons Italics" charset="1" panose="00000000000000000000"/>
      <p:regular r:id="rId14"/>
    </p:embeddedFont>
    <p:embeddedFont>
      <p:font typeface="The Seasons Bold Italics" charset="1" panose="00000000000000000000"/>
      <p:regular r:id="rId15"/>
    </p:embeddedFont>
    <p:embeddedFont>
      <p:font typeface="The Seasons Light" charset="1" panose="00000000000000000000"/>
      <p:regular r:id="rId16"/>
    </p:embeddedFont>
    <p:embeddedFont>
      <p:font typeface="The Seasons Light Italics" charset="1" panose="00000000000000000000"/>
      <p:regular r:id="rId17"/>
    </p:embeddedFont>
    <p:embeddedFont>
      <p:font typeface="Montserrat" charset="1" panose="00000500000000000000"/>
      <p:regular r:id="rId18"/>
    </p:embeddedFont>
    <p:embeddedFont>
      <p:font typeface="Montserrat Bold" charset="1" panose="00000800000000000000"/>
      <p:regular r:id="rId19"/>
    </p:embeddedFont>
    <p:embeddedFont>
      <p:font typeface="Montserrat Italics" charset="1" panose="00000500000000000000"/>
      <p:regular r:id="rId20"/>
    </p:embeddedFont>
    <p:embeddedFont>
      <p:font typeface="Montserrat Bold Italics" charset="1" panose="00000800000000000000"/>
      <p:regular r:id="rId21"/>
    </p:embeddedFont>
    <p:embeddedFont>
      <p:font typeface="Montserrat Thin" charset="1" panose="00000300000000000000"/>
      <p:regular r:id="rId22"/>
    </p:embeddedFont>
    <p:embeddedFont>
      <p:font typeface="Montserrat Thin Italics" charset="1" panose="00000300000000000000"/>
      <p:regular r:id="rId23"/>
    </p:embeddedFont>
    <p:embeddedFont>
      <p:font typeface="Montserrat Extra-Light" charset="1" panose="00000300000000000000"/>
      <p:regular r:id="rId24"/>
    </p:embeddedFont>
    <p:embeddedFont>
      <p:font typeface="Montserrat Extra-Light Italics" charset="1" panose="00000300000000000000"/>
      <p:regular r:id="rId25"/>
    </p:embeddedFont>
    <p:embeddedFont>
      <p:font typeface="Montserrat Light" charset="1" panose="00000400000000000000"/>
      <p:regular r:id="rId26"/>
    </p:embeddedFont>
    <p:embeddedFont>
      <p:font typeface="Montserrat Light Italics" charset="1" panose="00000400000000000000"/>
      <p:regular r:id="rId27"/>
    </p:embeddedFont>
    <p:embeddedFont>
      <p:font typeface="Montserrat Medium" charset="1" panose="00000600000000000000"/>
      <p:regular r:id="rId28"/>
    </p:embeddedFont>
    <p:embeddedFont>
      <p:font typeface="Montserrat Medium Italics" charset="1" panose="00000600000000000000"/>
      <p:regular r:id="rId29"/>
    </p:embeddedFont>
    <p:embeddedFont>
      <p:font typeface="Montserrat Semi-Bold" charset="1" panose="00000700000000000000"/>
      <p:regular r:id="rId30"/>
    </p:embeddedFont>
    <p:embeddedFont>
      <p:font typeface="Montserrat Semi-Bold Italics" charset="1" panose="00000700000000000000"/>
      <p:regular r:id="rId31"/>
    </p:embeddedFont>
    <p:embeddedFont>
      <p:font typeface="Montserrat Ultra-Bold" charset="1" panose="00000900000000000000"/>
      <p:regular r:id="rId32"/>
    </p:embeddedFont>
    <p:embeddedFont>
      <p:font typeface="Montserrat Ultra-Bold Italics" charset="1" panose="00000900000000000000"/>
      <p:regular r:id="rId33"/>
    </p:embeddedFont>
    <p:embeddedFont>
      <p:font typeface="Montserrat Heavy" charset="1" panose="00000A00000000000000"/>
      <p:regular r:id="rId34"/>
    </p:embeddedFont>
    <p:embeddedFont>
      <p:font typeface="Montserrat Heavy Italics" charset="1" panose="00000A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43" Target="slides/slide8.xml" Type="http://schemas.openxmlformats.org/officeDocument/2006/relationships/slide"/><Relationship Id="rId44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jpe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Relationship Id="rId7" Target="../media/image1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medium.com/flutter-community/a-deep-dive-into-pageview-in-flutter-with-custom-transitions-581d9ea6dded" TargetMode="External" Type="http://schemas.openxmlformats.org/officeDocument/2006/relationships/hyperlink"/><Relationship Id="rId2" Target="../media/image8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Relationship Id="rId8" Target="https://api.flutter.dev/flutter/material/showDatePicker.html" TargetMode="External" Type="http://schemas.openxmlformats.org/officeDocument/2006/relationships/hyperlink"/><Relationship Id="rId9" Target="https://api.flutter.dev/flutter/material/showTimePicker.html" TargetMode="External" Type="http://schemas.openxmlformats.org/officeDocument/2006/relationships/hyperlink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1E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092482" y="2270357"/>
            <a:ext cx="1569395" cy="1569395"/>
          </a:xfrm>
          <a:custGeom>
            <a:avLst/>
            <a:gdLst/>
            <a:ahLst/>
            <a:cxnLst/>
            <a:rect r="r" b="b" t="t" l="l"/>
            <a:pathLst>
              <a:path h="1569395" w="1569395">
                <a:moveTo>
                  <a:pt x="0" y="0"/>
                </a:moveTo>
                <a:lnTo>
                  <a:pt x="1569395" y="0"/>
                </a:lnTo>
                <a:lnTo>
                  <a:pt x="1569395" y="1569395"/>
                </a:lnTo>
                <a:lnTo>
                  <a:pt x="0" y="15693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151525" y="6949552"/>
            <a:ext cx="6134472" cy="1058043"/>
            <a:chOff x="0" y="0"/>
            <a:chExt cx="942130" cy="1624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942130" cy="162494"/>
            </a:xfrm>
            <a:custGeom>
              <a:avLst/>
              <a:gdLst/>
              <a:ahLst/>
              <a:cxnLst/>
              <a:rect r="r" b="b" t="t" l="l"/>
              <a:pathLst>
                <a:path h="162494" w="942130">
                  <a:moveTo>
                    <a:pt x="471065" y="0"/>
                  </a:moveTo>
                  <a:cubicBezTo>
                    <a:pt x="210903" y="0"/>
                    <a:pt x="0" y="36376"/>
                    <a:pt x="0" y="81247"/>
                  </a:cubicBezTo>
                  <a:cubicBezTo>
                    <a:pt x="0" y="126118"/>
                    <a:pt x="210903" y="162494"/>
                    <a:pt x="471065" y="162494"/>
                  </a:cubicBezTo>
                  <a:cubicBezTo>
                    <a:pt x="731227" y="162494"/>
                    <a:pt x="942130" y="126118"/>
                    <a:pt x="942130" y="81247"/>
                  </a:cubicBezTo>
                  <a:cubicBezTo>
                    <a:pt x="942130" y="36376"/>
                    <a:pt x="731227" y="0"/>
                    <a:pt x="47106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88325" y="-22866"/>
              <a:ext cx="765481" cy="17012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71000"/>
            </a:blip>
            <a:stretch>
              <a:fillRect l="-5460" t="0" r="-546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13175" y="2894306"/>
            <a:ext cx="12261649" cy="3632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69"/>
              </a:lnSpc>
            </a:pPr>
            <a:r>
              <a:rPr lang="en-US" sz="14911">
                <a:solidFill>
                  <a:srgbClr val="0B1F33"/>
                </a:solidFill>
                <a:latin typeface="The Seasons Italics"/>
              </a:rPr>
              <a:t>Swimming Pool App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45941" y="7268368"/>
            <a:ext cx="6996117" cy="373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3"/>
              </a:lnSpc>
            </a:pPr>
            <a:r>
              <a:rPr lang="en-US" sz="2166">
                <a:solidFill>
                  <a:srgbClr val="EEEBB4"/>
                </a:solidFill>
                <a:latin typeface="Montserrat"/>
              </a:rPr>
              <a:t>Presented by: Nur Izzati Bt Abdul Manaf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222" r="0" b="-8222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AutoShape 6" id="6"/>
          <p:cNvSpPr/>
          <p:nvPr/>
        </p:nvSpPr>
        <p:spPr>
          <a:xfrm rot="-5400000">
            <a:off x="6436215" y="5133975"/>
            <a:ext cx="6732877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6663732" y="4967879"/>
            <a:ext cx="1569395" cy="1569395"/>
          </a:xfrm>
          <a:custGeom>
            <a:avLst/>
            <a:gdLst/>
            <a:ahLst/>
            <a:cxnLst/>
            <a:rect r="r" b="b" t="t" l="l"/>
            <a:pathLst>
              <a:path h="1569395" w="1569395">
                <a:moveTo>
                  <a:pt x="0" y="0"/>
                </a:moveTo>
                <a:lnTo>
                  <a:pt x="1569395" y="0"/>
                </a:lnTo>
                <a:lnTo>
                  <a:pt x="1569395" y="1569395"/>
                </a:lnTo>
                <a:lnTo>
                  <a:pt x="0" y="156939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0746" y="4006901"/>
            <a:ext cx="8008015" cy="2530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862"/>
              </a:lnSpc>
            </a:pPr>
            <a:r>
              <a:rPr lang="en-US" sz="9738">
                <a:solidFill>
                  <a:srgbClr val="FFFFFF"/>
                </a:solidFill>
                <a:latin typeface="The Seasons Italics"/>
              </a:rPr>
              <a:t>Presentation Overview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786657" y="2420688"/>
            <a:ext cx="573233" cy="573233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A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0786657" y="3275731"/>
            <a:ext cx="573233" cy="573233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B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786657" y="4130773"/>
            <a:ext cx="573233" cy="573233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C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786657" y="4985816"/>
            <a:ext cx="573233" cy="573233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D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0786657" y="5840859"/>
            <a:ext cx="573233" cy="573233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E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0786657" y="6695901"/>
            <a:ext cx="573233" cy="573233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F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786657" y="7550944"/>
            <a:ext cx="573233" cy="573233"/>
            <a:chOff x="0" y="0"/>
            <a:chExt cx="812800" cy="812800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29" id="2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1101" lIns="51101" bIns="51101" rIns="51101"/>
            <a:lstStyle/>
            <a:p>
              <a:pPr algn="ctr">
                <a:lnSpc>
                  <a:spcPts val="2100"/>
                </a:lnSpc>
              </a:pPr>
              <a:r>
                <a:rPr lang="en-US" sz="1500">
                  <a:solidFill>
                    <a:srgbClr val="FFFFFF"/>
                  </a:solidFill>
                  <a:latin typeface="Montserrat"/>
                </a:rPr>
                <a:t>G</a:t>
              </a: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1795436" y="2481478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Summary Layout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795436" y="3336520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Prototype Design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1795436" y="4191563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UI with Demo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1795436" y="5046605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Potential Commercial Value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1795436" y="5901648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Pricing of the Prototype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1795436" y="6756690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Conclusion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1795436" y="7611733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>
                <a:solidFill>
                  <a:srgbClr val="FFFFFF"/>
                </a:solidFill>
                <a:latin typeface="Montserrat"/>
              </a:rPr>
              <a:t>Reference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37" r="0" b="-3037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541800" y="3774427"/>
            <a:ext cx="6124425" cy="4427135"/>
            <a:chOff x="0" y="0"/>
            <a:chExt cx="660400" cy="4773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60400" cy="477380"/>
            </a:xfrm>
            <a:custGeom>
              <a:avLst/>
              <a:gdLst/>
              <a:ahLst/>
              <a:cxnLst/>
              <a:rect r="r" b="b" t="t" l="l"/>
              <a:pathLst>
                <a:path h="47738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1051"/>
                  </a:cubicBezTo>
                  <a:lnTo>
                    <a:pt x="660400" y="399216"/>
                  </a:lnTo>
                  <a:cubicBezTo>
                    <a:pt x="660400" y="442385"/>
                    <a:pt x="625405" y="477380"/>
                    <a:pt x="582236" y="477380"/>
                  </a:cubicBezTo>
                  <a:lnTo>
                    <a:pt x="78106" y="477380"/>
                  </a:lnTo>
                  <a:cubicBezTo>
                    <a:pt x="57391" y="477380"/>
                    <a:pt x="37525" y="469151"/>
                    <a:pt x="22877" y="454503"/>
                  </a:cubicBezTo>
                  <a:cubicBezTo>
                    <a:pt x="8229" y="439856"/>
                    <a:pt x="0" y="419989"/>
                    <a:pt x="0" y="399274"/>
                  </a:cubicBezTo>
                  <a:lnTo>
                    <a:pt x="0" y="321167"/>
                  </a:lnTo>
                  <a:cubicBezTo>
                    <a:pt x="1782" y="185660"/>
                    <a:pt x="93019" y="64045"/>
                    <a:pt x="220252" y="19070"/>
                  </a:cubicBezTo>
                  <a:lnTo>
                    <a:pt x="220252" y="190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88900"/>
              <a:ext cx="660400" cy="388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621774" y="3774427"/>
            <a:ext cx="6124425" cy="4427135"/>
            <a:chOff x="0" y="0"/>
            <a:chExt cx="660400" cy="4773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60400" cy="477380"/>
            </a:xfrm>
            <a:custGeom>
              <a:avLst/>
              <a:gdLst/>
              <a:ahLst/>
              <a:cxnLst/>
              <a:rect r="r" b="b" t="t" l="l"/>
              <a:pathLst>
                <a:path h="477380" w="660400">
                  <a:moveTo>
                    <a:pt x="220252" y="19070"/>
                  </a:moveTo>
                  <a:cubicBezTo>
                    <a:pt x="254000" y="7556"/>
                    <a:pt x="292600" y="0"/>
                    <a:pt x="330378" y="0"/>
                  </a:cubicBezTo>
                  <a:cubicBezTo>
                    <a:pt x="368157" y="0"/>
                    <a:pt x="404509" y="6476"/>
                    <a:pt x="438009" y="17990"/>
                  </a:cubicBezTo>
                  <a:cubicBezTo>
                    <a:pt x="438723" y="18350"/>
                    <a:pt x="439435" y="18350"/>
                    <a:pt x="440148" y="18710"/>
                  </a:cubicBezTo>
                  <a:cubicBezTo>
                    <a:pt x="565955" y="64765"/>
                    <a:pt x="658618" y="186379"/>
                    <a:pt x="660400" y="321051"/>
                  </a:cubicBezTo>
                  <a:lnTo>
                    <a:pt x="660400" y="399216"/>
                  </a:lnTo>
                  <a:cubicBezTo>
                    <a:pt x="660400" y="442385"/>
                    <a:pt x="625405" y="477380"/>
                    <a:pt x="582236" y="477380"/>
                  </a:cubicBezTo>
                  <a:lnTo>
                    <a:pt x="78106" y="477380"/>
                  </a:lnTo>
                  <a:cubicBezTo>
                    <a:pt x="57391" y="477380"/>
                    <a:pt x="37525" y="469151"/>
                    <a:pt x="22877" y="454503"/>
                  </a:cubicBezTo>
                  <a:cubicBezTo>
                    <a:pt x="8229" y="439856"/>
                    <a:pt x="0" y="419989"/>
                    <a:pt x="0" y="399274"/>
                  </a:cubicBezTo>
                  <a:lnTo>
                    <a:pt x="0" y="321167"/>
                  </a:lnTo>
                  <a:cubicBezTo>
                    <a:pt x="1782" y="185660"/>
                    <a:pt x="93019" y="64045"/>
                    <a:pt x="220252" y="19070"/>
                  </a:cubicBezTo>
                  <a:lnTo>
                    <a:pt x="220252" y="1907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88900"/>
              <a:ext cx="660400" cy="3884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40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4675972" y="1801117"/>
            <a:ext cx="8008015" cy="1542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5"/>
              </a:lnSpc>
            </a:pPr>
            <a:r>
              <a:rPr lang="en-US" sz="6270">
                <a:solidFill>
                  <a:srgbClr val="FFFFFF"/>
                </a:solidFill>
                <a:latin typeface="The Seasons Italics"/>
              </a:rPr>
              <a:t>Executive of Summary layout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19864" y="5270579"/>
            <a:ext cx="4968298" cy="2454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4"/>
              </a:lnSpc>
            </a:pPr>
            <a:r>
              <a:rPr lang="en-US" sz="2010">
                <a:solidFill>
                  <a:srgbClr val="FFFFFF"/>
                </a:solidFill>
                <a:latin typeface="Montserrat"/>
              </a:rPr>
              <a:t>The UMT Swimming Pool Booking App represents a significant advancement in optimizing the utilizing of our university’s facilities. This app is developed to enhance accessibility and personalization for our UMT community members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199838" y="5094366"/>
            <a:ext cx="4968298" cy="2454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4"/>
              </a:lnSpc>
            </a:pPr>
            <a:r>
              <a:rPr lang="en-US" sz="2010">
                <a:solidFill>
                  <a:srgbClr val="FFFFFF"/>
                </a:solidFill>
                <a:latin typeface="Montserrat"/>
              </a:rPr>
              <a:t>With a user-friendly interface, the app simplifies the process of scheduling swimming sessions.  At the core of its functionality are three  features that enhance user experience:  date selection, time preferences, and booking confirmation reviews.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000" r="0" b="-17999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120410" y="2671904"/>
            <a:ext cx="2728853" cy="5632954"/>
          </a:xfrm>
          <a:custGeom>
            <a:avLst/>
            <a:gdLst/>
            <a:ahLst/>
            <a:cxnLst/>
            <a:rect r="r" b="b" t="t" l="l"/>
            <a:pathLst>
              <a:path h="5632954" w="2728853">
                <a:moveTo>
                  <a:pt x="0" y="0"/>
                </a:moveTo>
                <a:lnTo>
                  <a:pt x="2728853" y="0"/>
                </a:lnTo>
                <a:lnTo>
                  <a:pt x="2728853" y="5632955"/>
                </a:lnTo>
                <a:lnTo>
                  <a:pt x="0" y="56329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244596" y="2671904"/>
            <a:ext cx="2716336" cy="5632954"/>
          </a:xfrm>
          <a:custGeom>
            <a:avLst/>
            <a:gdLst/>
            <a:ahLst/>
            <a:cxnLst/>
            <a:rect r="r" b="b" t="t" l="l"/>
            <a:pathLst>
              <a:path h="5632954" w="2716336">
                <a:moveTo>
                  <a:pt x="0" y="0"/>
                </a:moveTo>
                <a:lnTo>
                  <a:pt x="2716336" y="0"/>
                </a:lnTo>
                <a:lnTo>
                  <a:pt x="2716336" y="5632955"/>
                </a:lnTo>
                <a:lnTo>
                  <a:pt x="0" y="563295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860913" y="2463716"/>
            <a:ext cx="3138446" cy="6049331"/>
          </a:xfrm>
          <a:custGeom>
            <a:avLst/>
            <a:gdLst/>
            <a:ahLst/>
            <a:cxnLst/>
            <a:rect r="r" b="b" t="t" l="l"/>
            <a:pathLst>
              <a:path h="6049331" w="3138446">
                <a:moveTo>
                  <a:pt x="0" y="0"/>
                </a:moveTo>
                <a:lnTo>
                  <a:pt x="3138446" y="0"/>
                </a:lnTo>
                <a:lnTo>
                  <a:pt x="3138446" y="6049331"/>
                </a:lnTo>
                <a:lnTo>
                  <a:pt x="0" y="604933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27395" y="1541465"/>
            <a:ext cx="13033210" cy="740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85"/>
              </a:lnSpc>
            </a:pPr>
            <a:r>
              <a:rPr lang="en-US" sz="5808">
                <a:solidFill>
                  <a:srgbClr val="FFFFFF"/>
                </a:solidFill>
                <a:latin typeface="The Seasons Italics"/>
              </a:rPr>
              <a:t>Prototype Design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24086" cy="10287000"/>
            <a:chOff x="0" y="0"/>
            <a:chExt cx="9654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4000"/>
            </a:blip>
            <a:srcRect l="25000" t="0" r="70315" b="0"/>
            <a:stretch>
              <a:fillRect/>
            </a:stretch>
          </p:blipFill>
          <p:spPr>
            <a:xfrm flipH="false" flipV="false"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744083" y="3331962"/>
            <a:ext cx="1840012" cy="1840012"/>
          </a:xfrm>
          <a:custGeom>
            <a:avLst/>
            <a:gdLst/>
            <a:ahLst/>
            <a:cxnLst/>
            <a:rect r="r" b="b" t="t" l="l"/>
            <a:pathLst>
              <a:path h="1840012" w="1840012">
                <a:moveTo>
                  <a:pt x="0" y="0"/>
                </a:moveTo>
                <a:lnTo>
                  <a:pt x="1840012" y="0"/>
                </a:lnTo>
                <a:lnTo>
                  <a:pt x="1840012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8" id="8"/>
          <p:cNvSpPr/>
          <p:nvPr/>
        </p:nvSpPr>
        <p:spPr>
          <a:xfrm rot="0">
            <a:off x="9333568" y="5367073"/>
            <a:ext cx="6537667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4596397" y="2008987"/>
            <a:ext cx="9244728" cy="1142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13"/>
              </a:lnSpc>
            </a:pPr>
            <a:r>
              <a:rPr lang="en-US" sz="8366">
                <a:solidFill>
                  <a:srgbClr val="FFFFFF"/>
                </a:solidFill>
                <a:latin typeface="The Seasons Italics"/>
              </a:rPr>
              <a:t>About 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33568" y="5852848"/>
            <a:ext cx="6309988" cy="15705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189"/>
              </a:lnSpc>
            </a:pPr>
            <a:r>
              <a:rPr lang="en-US" sz="2278">
                <a:solidFill>
                  <a:srgbClr val="FFFFFF"/>
                </a:solidFill>
                <a:latin typeface="Montserrat"/>
              </a:rPr>
              <a:t>Personalize your presentation by customizing this slide as much as you want. Then, ask questions to interact with your audience.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33568" y="4084437"/>
            <a:ext cx="7218704" cy="7748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35"/>
              </a:lnSpc>
            </a:pPr>
            <a:r>
              <a:rPr lang="en-US" sz="6193">
                <a:solidFill>
                  <a:srgbClr val="FFFFFF"/>
                </a:solidFill>
                <a:latin typeface="The Seasons"/>
              </a:rPr>
              <a:t>Eleanor Fitzgerald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33568" y="4802181"/>
            <a:ext cx="5714766" cy="423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36"/>
              </a:lnSpc>
            </a:pPr>
            <a:r>
              <a:rPr lang="en-US" sz="2454">
                <a:solidFill>
                  <a:srgbClr val="FFFFFF"/>
                </a:solidFill>
                <a:latin typeface="Montserrat Classic"/>
              </a:rPr>
              <a:t>PROFESSIONAL PAINTER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683868" y="6657166"/>
            <a:ext cx="1840012" cy="1840012"/>
          </a:xfrm>
          <a:custGeom>
            <a:avLst/>
            <a:gdLst/>
            <a:ahLst/>
            <a:cxnLst/>
            <a:rect r="r" b="b" t="t" l="l"/>
            <a:pathLst>
              <a:path h="1840012" w="1840012">
                <a:moveTo>
                  <a:pt x="0" y="0"/>
                </a:moveTo>
                <a:lnTo>
                  <a:pt x="1840011" y="0"/>
                </a:lnTo>
                <a:lnTo>
                  <a:pt x="1840011" y="1840012"/>
                </a:lnTo>
                <a:lnTo>
                  <a:pt x="0" y="18400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0" y="0"/>
            <a:ext cx="18304358" cy="10287000"/>
            <a:chOff x="0" y="0"/>
            <a:chExt cx="24405810" cy="13716000"/>
          </a:xfrm>
        </p:grpSpPr>
        <p:pic>
          <p:nvPicPr>
            <p:cNvPr name="Picture 15" id="15"/>
            <p:cNvPicPr>
              <a:picLocks noChangeAspect="true"/>
            </p:cNvPicPr>
            <p:nvPr/>
          </p:nvPicPr>
          <p:blipFill>
            <a:blip r:embed="rId2">
              <a:alphaModFix amt="77000"/>
            </a:blip>
            <a:srcRect l="11084" t="12451" r="0" b="12451"/>
            <a:stretch>
              <a:fillRect/>
            </a:stretch>
          </p:blipFill>
          <p:spPr>
            <a:xfrm flipH="false" flipV="false">
              <a:off x="0" y="0"/>
              <a:ext cx="24405810" cy="13716000"/>
            </a:xfrm>
            <a:prstGeom prst="rect">
              <a:avLst/>
            </a:prstGeom>
          </p:spPr>
        </p:pic>
      </p:grpSp>
      <p:sp>
        <p:nvSpPr>
          <p:cNvPr name="TextBox 16" id="16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03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0B1F33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AutoShape 18" id="18"/>
          <p:cNvSpPr/>
          <p:nvPr/>
        </p:nvSpPr>
        <p:spPr>
          <a:xfrm rot="1980">
            <a:off x="1031582" y="92360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9" id="19"/>
          <p:cNvSpPr/>
          <p:nvPr/>
        </p:nvSpPr>
        <p:spPr>
          <a:xfrm rot="1980">
            <a:off x="1031582" y="13366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20" id="20"/>
          <p:cNvSpPr txBox="true"/>
          <p:nvPr/>
        </p:nvSpPr>
        <p:spPr>
          <a:xfrm rot="0">
            <a:off x="5428232" y="4113012"/>
            <a:ext cx="7810672" cy="15422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05"/>
              </a:lnSpc>
            </a:pPr>
            <a:r>
              <a:rPr lang="en-US" sz="6270">
                <a:solidFill>
                  <a:srgbClr val="FFFFFF"/>
                </a:solidFill>
                <a:latin typeface="The Seasons Italics"/>
              </a:rPr>
              <a:t>Demo With Explanation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C1E1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724086" cy="10287000"/>
            <a:chOff x="0" y="0"/>
            <a:chExt cx="965448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4000"/>
            </a:blip>
            <a:srcRect l="47791" t="0" r="47791" b="0"/>
            <a:stretch>
              <a:fillRect/>
            </a:stretch>
          </p:blipFill>
          <p:spPr>
            <a:xfrm flipH="false" flipV="false">
              <a:off x="0" y="0"/>
              <a:ext cx="965448" cy="13716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7580272" y="0"/>
            <a:ext cx="724086" cy="10287000"/>
            <a:chOff x="0" y="0"/>
            <a:chExt cx="965448" cy="137160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>
              <a:alphaModFix amt="64000"/>
            </a:blip>
            <a:srcRect l="77765" t="0" r="17817" b="0"/>
            <a:stretch>
              <a:fillRect/>
            </a:stretch>
          </p:blipFill>
          <p:spPr>
            <a:xfrm flipH="false" flipV="false">
              <a:off x="0" y="0"/>
              <a:ext cx="965448" cy="13716000"/>
            </a:xfrm>
            <a:prstGeom prst="rect">
              <a:avLst/>
            </a:prstGeom>
          </p:spPr>
        </p:pic>
      </p:grpSp>
      <p:sp>
        <p:nvSpPr>
          <p:cNvPr name="AutoShape 6" id="6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7" id="7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AutoShape 9" id="9"/>
          <p:cNvSpPr/>
          <p:nvPr/>
        </p:nvSpPr>
        <p:spPr>
          <a:xfrm rot="-5400000">
            <a:off x="5787086" y="5133975"/>
            <a:ext cx="6732877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0" id="10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4933527" y="67246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23 JANUARY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646788" y="1881836"/>
            <a:ext cx="6574510" cy="493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4"/>
              </a:lnSpc>
            </a:pPr>
            <a:r>
              <a:rPr lang="en-US" sz="3927">
                <a:solidFill>
                  <a:srgbClr val="FFFFFF"/>
                </a:solidFill>
                <a:latin typeface="The Seasons Italics"/>
              </a:rPr>
              <a:t>Potential Commercial Value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31958" y="3627485"/>
            <a:ext cx="5883292" cy="4201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8792" indent="-199396" lvl="1">
              <a:lnSpc>
                <a:spcPts val="2585"/>
              </a:lnSpc>
              <a:buFont typeface="Arial"/>
              <a:buChar char="•"/>
            </a:pPr>
            <a:r>
              <a:rPr lang="en-US" sz="1847">
                <a:solidFill>
                  <a:srgbClr val="FFFFFF"/>
                </a:solidFill>
                <a:latin typeface="Montserrat"/>
              </a:rPr>
              <a:t>This project mainly focused on UMT student with approximately 10,000 students. With the existence of this apps, surely it will make the process of booking swimming pool much more easier.</a:t>
            </a:r>
          </a:p>
          <a:p>
            <a:pPr marL="398792" indent="-199396" lvl="1">
              <a:lnSpc>
                <a:spcPts val="2585"/>
              </a:lnSpc>
              <a:buFont typeface="Arial"/>
              <a:buChar char="•"/>
            </a:pPr>
            <a:r>
              <a:rPr lang="en-US" sz="1847">
                <a:solidFill>
                  <a:srgbClr val="FFFFFF"/>
                </a:solidFill>
                <a:latin typeface="Montserrat"/>
              </a:rPr>
              <a:t>This apps holds promising commercial value by offering opportunities for revenue generation through subscription models. This apps streamlining the reservation process, offering a user-friendly interface, and providing real-time availability updates, the app serves the needs of both individuals and businesses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086975" y="1872311"/>
            <a:ext cx="6574510" cy="515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3999">
                <a:solidFill>
                  <a:srgbClr val="FFFFFF"/>
                </a:solidFill>
                <a:latin typeface="The Seasons Italics"/>
              </a:rPr>
              <a:t>Prototype Pricing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397723" y="3789730"/>
            <a:ext cx="5388170" cy="2659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65028" indent="-232514" lvl="1">
              <a:lnSpc>
                <a:spcPts val="3015"/>
              </a:lnSpc>
              <a:buFont typeface="Arial"/>
              <a:buChar char="•"/>
            </a:pPr>
            <a:r>
              <a:rPr lang="en-US" sz="2153">
                <a:solidFill>
                  <a:srgbClr val="FFFFFF"/>
                </a:solidFill>
                <a:latin typeface="Montserrat"/>
              </a:rPr>
              <a:t>Approximately, this project targeting to set price for RM0.99 per month</a:t>
            </a:r>
          </a:p>
          <a:p>
            <a:pPr marL="465028" indent="-232514" lvl="1">
              <a:lnSpc>
                <a:spcPts val="3015"/>
              </a:lnSpc>
              <a:buFont typeface="Arial"/>
              <a:buChar char="•"/>
            </a:pPr>
            <a:r>
              <a:rPr lang="en-US" sz="2153">
                <a:solidFill>
                  <a:srgbClr val="FFFFFF"/>
                </a:solidFill>
                <a:latin typeface="Montserrat"/>
              </a:rPr>
              <a:t>For early subscription,  we extend the exclusive benefit of enjoying the first three months at no cost.</a:t>
            </a:r>
          </a:p>
          <a:p>
            <a:pPr>
              <a:lnSpc>
                <a:spcPts val="3015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563" t="0" r="0" b="-36966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627395" y="2065273"/>
            <a:ext cx="13033210" cy="889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7"/>
              </a:lnSpc>
            </a:pPr>
            <a:r>
              <a:rPr lang="en-US" sz="7008">
                <a:solidFill>
                  <a:srgbClr val="FFFFFF"/>
                </a:solidFill>
                <a:latin typeface="The Seasons Italics"/>
              </a:rPr>
              <a:t>Conclusion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24330" y="3573449"/>
            <a:ext cx="8988861" cy="26599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5"/>
              </a:lnSpc>
            </a:pPr>
            <a:r>
              <a:rPr lang="en-US" sz="2153">
                <a:solidFill>
                  <a:srgbClr val="FFFFFF"/>
                </a:solidFill>
                <a:latin typeface="Montserrat"/>
              </a:rPr>
              <a:t>In conclusion, the UMT Swimming Pool Booking Application stands as a transformative solution, not only increasing user convenience in scheduling swimming sessions but also presenting a robust and diverse commercial model. This project not only signifies a commitment to user satisfaction but also opens doors for potential expansions and continuous improvement.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8000" r="0" b="-17999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935774" y="3830624"/>
            <a:ext cx="8208226" cy="2367993"/>
          </a:xfrm>
          <a:custGeom>
            <a:avLst/>
            <a:gdLst/>
            <a:ahLst/>
            <a:cxnLst/>
            <a:rect r="r" b="b" t="t" l="l"/>
            <a:pathLst>
              <a:path h="2367993" w="8208226">
                <a:moveTo>
                  <a:pt x="0" y="0"/>
                </a:moveTo>
                <a:lnTo>
                  <a:pt x="8208226" y="0"/>
                </a:lnTo>
                <a:lnTo>
                  <a:pt x="8208226" y="2367994"/>
                </a:lnTo>
                <a:lnTo>
                  <a:pt x="0" y="23679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9491" y="2954324"/>
            <a:ext cx="6758062" cy="3469583"/>
          </a:xfrm>
          <a:custGeom>
            <a:avLst/>
            <a:gdLst/>
            <a:ahLst/>
            <a:cxnLst/>
            <a:rect r="r" b="b" t="t" l="l"/>
            <a:pathLst>
              <a:path h="3469583" w="6758062">
                <a:moveTo>
                  <a:pt x="0" y="0"/>
                </a:moveTo>
                <a:lnTo>
                  <a:pt x="6758061" y="0"/>
                </a:lnTo>
                <a:lnTo>
                  <a:pt x="6758061" y="3469583"/>
                </a:lnTo>
                <a:lnTo>
                  <a:pt x="0" y="346958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584475" y="7635619"/>
            <a:ext cx="5811359" cy="1986270"/>
          </a:xfrm>
          <a:custGeom>
            <a:avLst/>
            <a:gdLst/>
            <a:ahLst/>
            <a:cxnLst/>
            <a:rect r="r" b="b" t="t" l="l"/>
            <a:pathLst>
              <a:path h="1986270" w="5811359">
                <a:moveTo>
                  <a:pt x="0" y="0"/>
                </a:moveTo>
                <a:lnTo>
                  <a:pt x="5811359" y="0"/>
                </a:lnTo>
                <a:lnTo>
                  <a:pt x="5811359" y="1986271"/>
                </a:lnTo>
                <a:lnTo>
                  <a:pt x="0" y="198627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08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INDIVIDUSL PROJECT 1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27395" y="2065273"/>
            <a:ext cx="13033210" cy="889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77"/>
              </a:lnSpc>
            </a:pPr>
            <a:r>
              <a:rPr lang="en-US" sz="7008">
                <a:solidFill>
                  <a:srgbClr val="FFFFFF"/>
                </a:solidFill>
                <a:latin typeface="The Seasons Italics"/>
              </a:rPr>
              <a:t>Reference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2358" y="3087674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 u="sng">
                <a:solidFill>
                  <a:srgbClr val="FFFFFF"/>
                </a:solidFill>
                <a:latin typeface="Montserrat"/>
                <a:hlinkClick r:id="rId8" tooltip="https://api.flutter.dev/flutter/material/showDatePicker.html"/>
              </a:rPr>
              <a:t>date picker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795436" y="2302644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 u="sng">
                <a:solidFill>
                  <a:srgbClr val="FFFFFF"/>
                </a:solidFill>
                <a:latin typeface="Montserrat"/>
                <a:hlinkClick r:id="rId9" tooltip="https://api.flutter.dev/flutter/material/showTimePicker.html"/>
              </a:rPr>
              <a:t>time picker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143717" y="7043032"/>
            <a:ext cx="5252116" cy="40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93"/>
              </a:lnSpc>
            </a:pPr>
            <a:r>
              <a:rPr lang="en-US" sz="2352" u="sng">
                <a:solidFill>
                  <a:srgbClr val="FFFFFF"/>
                </a:solidFill>
                <a:latin typeface="Montserrat"/>
                <a:hlinkClick r:id="rId10" tooltip="https://medium.com/flutter-community/a-deep-dive-into-pageview-in-flutter-with-custom-transitions-581d9ea6dded"/>
              </a:rPr>
              <a:t>slideshow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51708" b="-31143"/>
            </a:stretch>
          </a:blipFill>
        </p:spPr>
      </p:sp>
      <p:sp>
        <p:nvSpPr>
          <p:cNvPr name="AutoShape 3" id="3"/>
          <p:cNvSpPr/>
          <p:nvPr/>
        </p:nvSpPr>
        <p:spPr>
          <a:xfrm rot="1980">
            <a:off x="879182" y="9083672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1980">
            <a:off x="879182" y="1184278"/>
            <a:ext cx="16529635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7047552" y="9356645"/>
            <a:ext cx="361269" cy="212355"/>
          </a:xfrm>
          <a:custGeom>
            <a:avLst/>
            <a:gdLst/>
            <a:ahLst/>
            <a:cxnLst/>
            <a:rect r="r" b="b" t="t" l="l"/>
            <a:pathLst>
              <a:path h="212355" w="361269">
                <a:moveTo>
                  <a:pt x="0" y="0"/>
                </a:moveTo>
                <a:lnTo>
                  <a:pt x="361270" y="0"/>
                </a:lnTo>
                <a:lnTo>
                  <a:pt x="361270" y="212354"/>
                </a:lnTo>
                <a:lnTo>
                  <a:pt x="0" y="21235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9894" t="0" r="0" b="-128909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91181" y="9265655"/>
            <a:ext cx="247529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</a:rPr>
              <a:t>11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91181" y="672465"/>
            <a:ext cx="613447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60"/>
              </a:lnSpc>
            </a:pPr>
            <a:r>
              <a:rPr lang="en-US" sz="1900" spc="239">
                <a:solidFill>
                  <a:srgbClr val="FFFFFF"/>
                </a:solidFill>
                <a:latin typeface="Montserrat"/>
              </a:rPr>
              <a:t>INDIVIDUAL PROJECT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693052" y="3851081"/>
            <a:ext cx="10901895" cy="26486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98"/>
              </a:lnSpc>
            </a:pPr>
            <a:r>
              <a:rPr lang="en-US" sz="10218">
                <a:solidFill>
                  <a:srgbClr val="FFFFFF"/>
                </a:solidFill>
                <a:latin typeface="The Seasons Italics"/>
              </a:rPr>
              <a:t>Thank you for listening!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DAF5IO-v8Mg</dc:identifier>
  <dcterms:modified xsi:type="dcterms:W3CDTF">2011-08-01T06:04:30Z</dcterms:modified>
  <cp:revision>1</cp:revision>
  <dc:title>Vintage Minimalist Animated Artist Portfolio Presentation</dc:title>
</cp:coreProperties>
</file>

<file path=docProps/thumbnail.jpeg>
</file>